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ms-powerpoint.slideshow.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9" d="100"/>
          <a:sy n="89" d="100"/>
        </p:scale>
        <p:origin x="107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6F2B475-1C35-4D52-9074-0D753B20EFE0}"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71588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6F2B475-1C35-4D52-9074-0D753B20EFE0}"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334072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6F2B475-1C35-4D52-9074-0D753B20EFE0}"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737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6F2B475-1C35-4D52-9074-0D753B20EFE0}"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33140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6F2B475-1C35-4D52-9074-0D753B20EFE0}" type="datetimeFigureOut">
              <a:rPr lang="fr-FR" smtClean="0"/>
              <a:t>24/03/2024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272585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6F2B475-1C35-4D52-9074-0D753B20EFE0}"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9718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6F2B475-1C35-4D52-9074-0D753B20EFE0}" type="datetimeFigureOut">
              <a:rPr lang="fr-FR" smtClean="0"/>
              <a:t>24/03/2024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3068461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6F2B475-1C35-4D52-9074-0D753B20EFE0}" type="datetimeFigureOut">
              <a:rPr lang="fr-FR" smtClean="0"/>
              <a:t>24/03/2024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222177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2B475-1C35-4D52-9074-0D753B20EFE0}" type="datetimeFigureOut">
              <a:rPr lang="fr-FR" smtClean="0"/>
              <a:t>24/03/2024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84910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6F2B475-1C35-4D52-9074-0D753B20EFE0}"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252276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6F2B475-1C35-4D52-9074-0D753B20EFE0}" type="datetimeFigureOut">
              <a:rPr lang="fr-FR" smtClean="0"/>
              <a:t>24/03/2024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6EC4F16-74C3-488F-9B63-448AC8CC466E}" type="slidenum">
              <a:rPr lang="fr-FR" smtClean="0"/>
              <a:t>‹N°›</a:t>
            </a:fld>
            <a:endParaRPr lang="fr-FR"/>
          </a:p>
        </p:txBody>
      </p:sp>
    </p:spTree>
    <p:extLst>
      <p:ext uri="{BB962C8B-B14F-4D97-AF65-F5344CB8AC3E}">
        <p14:creationId xmlns:p14="http://schemas.microsoft.com/office/powerpoint/2010/main" val="129158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2B475-1C35-4D52-9074-0D753B20EFE0}" type="datetimeFigureOut">
              <a:rPr lang="fr-FR" smtClean="0"/>
              <a:t>24/03/2024</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C4F16-74C3-488F-9B63-448AC8CC466E}" type="slidenum">
              <a:rPr lang="fr-FR" smtClean="0"/>
              <a:t>‹N°›</a:t>
            </a:fld>
            <a:endParaRPr lang="fr-FR"/>
          </a:p>
        </p:txBody>
      </p:sp>
    </p:spTree>
    <p:extLst>
      <p:ext uri="{BB962C8B-B14F-4D97-AF65-F5344CB8AC3E}">
        <p14:creationId xmlns:p14="http://schemas.microsoft.com/office/powerpoint/2010/main" val="2578398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ZoneTexte 4"/>
          <p:cNvSpPr txBox="1"/>
          <p:nvPr/>
        </p:nvSpPr>
        <p:spPr>
          <a:xfrm>
            <a:off x="542999" y="307649"/>
            <a:ext cx="5199775" cy="369332"/>
          </a:xfrm>
          <a:prstGeom prst="rect">
            <a:avLst/>
          </a:prstGeom>
          <a:solidFill>
            <a:schemeClr val="bg1"/>
          </a:solidFill>
        </p:spPr>
        <p:txBody>
          <a:bodyPr wrap="square" rtlCol="0">
            <a:spAutoFit/>
          </a:bodyPr>
          <a:lstStyle/>
          <a:p>
            <a:pPr algn="ctr"/>
            <a:r>
              <a:rPr lang="fr-FR" b="1" cap="small" dirty="0">
                <a:solidFill>
                  <a:schemeClr val="accent2">
                    <a:lumMod val="50000"/>
                  </a:schemeClr>
                </a:solidFill>
              </a:rPr>
              <a:t>L'HÔTEL  </a:t>
            </a:r>
            <a:r>
              <a:rPr lang="fr-FR" b="1" cap="small" dirty="0" smtClean="0">
                <a:solidFill>
                  <a:schemeClr val="accent2">
                    <a:lumMod val="50000"/>
                  </a:schemeClr>
                </a:solidFill>
              </a:rPr>
              <a:t>SAINT-MARTIN,  </a:t>
            </a:r>
            <a:r>
              <a:rPr lang="fr-FR" b="1" cap="small" dirty="0" err="1">
                <a:solidFill>
                  <a:schemeClr val="accent2">
                    <a:lumMod val="50000"/>
                  </a:schemeClr>
                </a:solidFill>
              </a:rPr>
              <a:t>T</a:t>
            </a:r>
            <a:r>
              <a:rPr lang="fr-FR" b="1" cap="small" dirty="0" err="1" smtClean="0">
                <a:solidFill>
                  <a:schemeClr val="accent2">
                    <a:lumMod val="50000"/>
                  </a:schemeClr>
                </a:solidFill>
              </a:rPr>
              <a:t>horame</a:t>
            </a:r>
            <a:r>
              <a:rPr lang="fr-FR" b="1" cap="small" dirty="0" smtClean="0">
                <a:solidFill>
                  <a:schemeClr val="accent2">
                    <a:lumMod val="50000"/>
                  </a:schemeClr>
                </a:solidFill>
              </a:rPr>
              <a:t>-Basse</a:t>
            </a:r>
            <a:endParaRPr lang="fr-FR" dirty="0">
              <a:solidFill>
                <a:schemeClr val="accent2">
                  <a:lumMod val="50000"/>
                </a:schemeClr>
              </a:solidFill>
            </a:endParaRPr>
          </a:p>
        </p:txBody>
      </p:sp>
      <p:sp>
        <p:nvSpPr>
          <p:cNvPr id="7" name="ZoneTexte 6"/>
          <p:cNvSpPr txBox="1"/>
          <p:nvPr/>
        </p:nvSpPr>
        <p:spPr>
          <a:xfrm>
            <a:off x="542999" y="931982"/>
            <a:ext cx="5188907" cy="646331"/>
          </a:xfrm>
          <a:prstGeom prst="rect">
            <a:avLst/>
          </a:prstGeom>
          <a:solidFill>
            <a:schemeClr val="bg1"/>
          </a:solidFill>
        </p:spPr>
        <p:txBody>
          <a:bodyPr wrap="square" rtlCol="0">
            <a:spAutoFit/>
          </a:bodyPr>
          <a:lstStyle/>
          <a:p>
            <a:r>
              <a:rPr lang="fr-FR" sz="1200" i="1" dirty="0">
                <a:solidFill>
                  <a:srgbClr val="002060"/>
                </a:solidFill>
              </a:rPr>
              <a:t>Transcription d'un manuscrit trouvé au-dessus d'un linteau de porte, lors de la restauration du Café de la Vallée, anciennement Hôtel </a:t>
            </a:r>
            <a:r>
              <a:rPr lang="fr-FR" sz="1200" i="1" dirty="0" smtClean="0">
                <a:solidFill>
                  <a:srgbClr val="002060"/>
                </a:solidFill>
              </a:rPr>
              <a:t>Saint-Martin</a:t>
            </a:r>
            <a:r>
              <a:rPr lang="fr-FR" sz="1200" i="1" dirty="0">
                <a:solidFill>
                  <a:srgbClr val="002060"/>
                </a:solidFill>
              </a:rPr>
              <a:t>.</a:t>
            </a:r>
            <a:endParaRPr lang="fr-FR" sz="1200" dirty="0">
              <a:solidFill>
                <a:srgbClr val="002060"/>
              </a:solidFill>
            </a:endParaRPr>
          </a:p>
          <a:p>
            <a:r>
              <a:rPr lang="fr-FR" sz="1200" i="1" dirty="0">
                <a:solidFill>
                  <a:srgbClr val="002060"/>
                </a:solidFill>
              </a:rPr>
              <a:t>Document communiqué par Jean </a:t>
            </a:r>
            <a:r>
              <a:rPr lang="fr-FR" sz="1200" i="1" dirty="0" err="1">
                <a:solidFill>
                  <a:srgbClr val="002060"/>
                </a:solidFill>
              </a:rPr>
              <a:t>Kints</a:t>
            </a:r>
            <a:r>
              <a:rPr lang="fr-FR" sz="1200" i="1" dirty="0">
                <a:solidFill>
                  <a:srgbClr val="002060"/>
                </a:solidFill>
              </a:rPr>
              <a:t>.</a:t>
            </a:r>
            <a:endParaRPr lang="fr-FR" sz="1200" dirty="0">
              <a:solidFill>
                <a:srgbClr val="002060"/>
              </a:solidFill>
            </a:endParaRPr>
          </a:p>
        </p:txBody>
      </p:sp>
      <p:sp>
        <p:nvSpPr>
          <p:cNvPr id="8" name="ZoneTexte 7"/>
          <p:cNvSpPr txBox="1"/>
          <p:nvPr/>
        </p:nvSpPr>
        <p:spPr>
          <a:xfrm>
            <a:off x="542999" y="1833842"/>
            <a:ext cx="5199775" cy="1569660"/>
          </a:xfrm>
          <a:prstGeom prst="rect">
            <a:avLst/>
          </a:prstGeom>
          <a:solidFill>
            <a:schemeClr val="bg1"/>
          </a:solidFill>
        </p:spPr>
        <p:txBody>
          <a:bodyPr wrap="square" rtlCol="0">
            <a:spAutoFit/>
          </a:bodyPr>
          <a:lstStyle/>
          <a:p>
            <a:pPr algn="just"/>
            <a:r>
              <a:rPr lang="fr-FR" sz="1200" dirty="0">
                <a:solidFill>
                  <a:srgbClr val="002060"/>
                </a:solidFill>
              </a:rPr>
              <a:t>Cette partie de Saint-Martin qui est la propriété de ma famille depuis le XIV siècle a été restaurée en juillet août, et septembre 1846 par moi, Théodore- Joseph </a:t>
            </a:r>
            <a:r>
              <a:rPr lang="fr-FR" sz="1200" dirty="0" err="1">
                <a:solidFill>
                  <a:srgbClr val="002060"/>
                </a:solidFill>
              </a:rPr>
              <a:t>Viton</a:t>
            </a:r>
            <a:r>
              <a:rPr lang="fr-FR" sz="1200" dirty="0">
                <a:solidFill>
                  <a:srgbClr val="002060"/>
                </a:solidFill>
              </a:rPr>
              <a:t> , Baron de </a:t>
            </a:r>
            <a:r>
              <a:rPr lang="fr-FR" sz="1200" dirty="0" err="1">
                <a:solidFill>
                  <a:srgbClr val="002060"/>
                </a:solidFill>
              </a:rPr>
              <a:t>Jassaud</a:t>
            </a:r>
            <a:r>
              <a:rPr lang="fr-FR" sz="1200" dirty="0">
                <a:solidFill>
                  <a:srgbClr val="002060"/>
                </a:solidFill>
              </a:rPr>
              <a:t> et de </a:t>
            </a:r>
            <a:r>
              <a:rPr lang="fr-FR" sz="1200" dirty="0" err="1">
                <a:solidFill>
                  <a:srgbClr val="002060"/>
                </a:solidFill>
              </a:rPr>
              <a:t>Thorame</a:t>
            </a:r>
            <a:r>
              <a:rPr lang="fr-FR" sz="1200" dirty="0">
                <a:solidFill>
                  <a:srgbClr val="002060"/>
                </a:solidFill>
              </a:rPr>
              <a:t>, âgé de 39 ans, le 12 août de la sus dite année, marié à Fontainebleau le 30 septembre1842 à </a:t>
            </a:r>
            <a:r>
              <a:rPr lang="fr-FR" sz="1200" dirty="0" err="1">
                <a:solidFill>
                  <a:srgbClr val="002060"/>
                </a:solidFill>
              </a:rPr>
              <a:t>Elisa</a:t>
            </a:r>
            <a:r>
              <a:rPr lang="fr-FR" sz="1200" dirty="0">
                <a:solidFill>
                  <a:srgbClr val="002060"/>
                </a:solidFill>
              </a:rPr>
              <a:t>, Frédérique, Mesnil de Compiègne, née à Florence le 25 septembre 1818 dont il a eu un fils </a:t>
            </a:r>
            <a:endParaRPr lang="fr-FR" sz="1200" dirty="0" smtClean="0">
              <a:solidFill>
                <a:srgbClr val="002060"/>
              </a:solidFill>
            </a:endParaRPr>
          </a:p>
          <a:p>
            <a:pPr algn="just"/>
            <a:r>
              <a:rPr lang="fr-FR" sz="1200" dirty="0" smtClean="0">
                <a:solidFill>
                  <a:srgbClr val="002060"/>
                </a:solidFill>
              </a:rPr>
              <a:t>(</a:t>
            </a:r>
            <a:r>
              <a:rPr lang="fr-FR" sz="1200" dirty="0" err="1" smtClean="0">
                <a:solidFill>
                  <a:srgbClr val="002060"/>
                </a:solidFill>
              </a:rPr>
              <a:t>Marie-Jean</a:t>
            </a:r>
            <a:r>
              <a:rPr lang="fr-FR" sz="1200" dirty="0">
                <a:solidFill>
                  <a:srgbClr val="002060"/>
                </a:solidFill>
              </a:rPr>
              <a:t>, François, </a:t>
            </a:r>
            <a:r>
              <a:rPr lang="fr-FR" sz="1200" dirty="0" smtClean="0">
                <a:solidFill>
                  <a:srgbClr val="002060"/>
                </a:solidFill>
              </a:rPr>
              <a:t>Camille) </a:t>
            </a:r>
            <a:r>
              <a:rPr lang="fr-FR" sz="1200" dirty="0">
                <a:solidFill>
                  <a:srgbClr val="002060"/>
                </a:solidFill>
              </a:rPr>
              <a:t>et une fille </a:t>
            </a:r>
            <a:r>
              <a:rPr lang="fr-FR" sz="1200" dirty="0" smtClean="0">
                <a:solidFill>
                  <a:srgbClr val="002060"/>
                </a:solidFill>
              </a:rPr>
              <a:t>(Marie</a:t>
            </a:r>
            <a:r>
              <a:rPr lang="fr-FR" sz="1200" dirty="0">
                <a:solidFill>
                  <a:srgbClr val="002060"/>
                </a:solidFill>
              </a:rPr>
              <a:t>, Susanna, </a:t>
            </a:r>
            <a:r>
              <a:rPr lang="fr-FR" sz="1200" dirty="0" smtClean="0">
                <a:solidFill>
                  <a:srgbClr val="002060"/>
                </a:solidFill>
              </a:rPr>
              <a:t>Ursule), </a:t>
            </a:r>
            <a:r>
              <a:rPr lang="fr-FR" sz="1200" dirty="0">
                <a:solidFill>
                  <a:srgbClr val="002060"/>
                </a:solidFill>
              </a:rPr>
              <a:t>fils légitime de Jean-Joseph et de Françoise-Denise-Désirée de </a:t>
            </a:r>
            <a:r>
              <a:rPr lang="fr-FR" sz="1200" dirty="0" err="1">
                <a:solidFill>
                  <a:srgbClr val="002060"/>
                </a:solidFill>
              </a:rPr>
              <a:t>Jassaud</a:t>
            </a:r>
            <a:r>
              <a:rPr lang="fr-FR" sz="1200" dirty="0">
                <a:solidFill>
                  <a:srgbClr val="002060"/>
                </a:solidFill>
              </a:rPr>
              <a:t> </a:t>
            </a:r>
            <a:r>
              <a:rPr lang="fr-FR" sz="1200" dirty="0" smtClean="0">
                <a:solidFill>
                  <a:srgbClr val="002060"/>
                </a:solidFill>
              </a:rPr>
              <a:t>- </a:t>
            </a:r>
            <a:r>
              <a:rPr lang="fr-FR" sz="1200" dirty="0" err="1" smtClean="0">
                <a:solidFill>
                  <a:srgbClr val="002060"/>
                </a:solidFill>
              </a:rPr>
              <a:t>Thorame</a:t>
            </a:r>
            <a:r>
              <a:rPr lang="fr-FR" sz="1200" dirty="0">
                <a:solidFill>
                  <a:srgbClr val="002060"/>
                </a:solidFill>
              </a:rPr>
              <a:t>, tous deux décédés</a:t>
            </a:r>
            <a:r>
              <a:rPr lang="fr-FR" sz="1200" dirty="0" smtClean="0">
                <a:solidFill>
                  <a:srgbClr val="002060"/>
                </a:solidFill>
              </a:rPr>
              <a:t>.</a:t>
            </a:r>
            <a:endParaRPr lang="fr-FR" sz="1200" dirty="0">
              <a:solidFill>
                <a:srgbClr val="002060"/>
              </a:solidFill>
            </a:endParaRPr>
          </a:p>
        </p:txBody>
      </p:sp>
      <p:sp>
        <p:nvSpPr>
          <p:cNvPr id="9" name="ZoneTexte 8"/>
          <p:cNvSpPr txBox="1"/>
          <p:nvPr/>
        </p:nvSpPr>
        <p:spPr>
          <a:xfrm>
            <a:off x="542999" y="4871391"/>
            <a:ext cx="8640000" cy="1778820"/>
          </a:xfrm>
          <a:prstGeom prst="rect">
            <a:avLst/>
          </a:prstGeom>
          <a:solidFill>
            <a:schemeClr val="bg1"/>
          </a:solidFill>
        </p:spPr>
        <p:txBody>
          <a:bodyPr wrap="square" rtlCol="0">
            <a:spAutoFit/>
          </a:bodyPr>
          <a:lstStyle/>
          <a:p>
            <a:pPr>
              <a:lnSpc>
                <a:spcPct val="115000"/>
              </a:lnSpc>
              <a:spcAft>
                <a:spcPts val="1000"/>
              </a:spcAft>
            </a:pP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Cette restauration a été faite avec l'assentiment de mes frères et sœurs :</a:t>
            </a:r>
            <a:b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Hypolite</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receveur de l'enregistrement près le tribunal de la Seine, père d'Alix et de Numa, issu du mariage avec Annette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Juthes</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de Massiac (Cantal).</a:t>
            </a:r>
            <a:b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Aglaé, veuve d'</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Hypolite</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Florens</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juge d'instruction au tribunal de Digne, mère d'Octavie, épouse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Gariel</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cette dernière mère de Paul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Gariel</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b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Bruno, chef de bataillon, père d’Henri et Marie, issus du mariage avec Coralie Suzanne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Reneard-Allut</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de Nîmes (Gard)</a:t>
            </a:r>
            <a:b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*Et enfin de Fortuné, aussi mon aîné, receveur principal des Douanes, père de Louise, Augustine, Alcée et Victorine, issus du mariage avec Louise Roy de Pontcharra (Isère).</a:t>
            </a:r>
            <a:endParaRPr lang="fr-FR"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7508" y="307649"/>
            <a:ext cx="3803243" cy="2714490"/>
          </a:xfrm>
          <a:prstGeom prst="rect">
            <a:avLst/>
          </a:prstGeom>
        </p:spPr>
      </p:pic>
      <p:sp>
        <p:nvSpPr>
          <p:cNvPr id="11" name="ZoneTexte 10"/>
          <p:cNvSpPr txBox="1"/>
          <p:nvPr/>
        </p:nvSpPr>
        <p:spPr>
          <a:xfrm>
            <a:off x="542999" y="3784865"/>
            <a:ext cx="8640000" cy="830997"/>
          </a:xfrm>
          <a:prstGeom prst="rect">
            <a:avLst/>
          </a:prstGeom>
          <a:solidFill>
            <a:schemeClr val="bg1"/>
          </a:solidFill>
        </p:spPr>
        <p:txBody>
          <a:bodyPr wrap="square" rtlCol="0">
            <a:spAutoFit/>
          </a:bodyPr>
          <a:lstStyle/>
          <a:p>
            <a:pPr lvl="0" algn="just"/>
            <a:r>
              <a:rPr lang="fr-FR" sz="1200" dirty="0">
                <a:solidFill>
                  <a:srgbClr val="002060"/>
                </a:solidFill>
              </a:rPr>
              <a:t>Cette restauration a été faite avec l'autorisation de mon honorable et vénéré oncle maternel Bienvenu-François-Secret, Baron de </a:t>
            </a:r>
            <a:r>
              <a:rPr lang="fr-FR" sz="1200" dirty="0" err="1">
                <a:solidFill>
                  <a:srgbClr val="002060"/>
                </a:solidFill>
              </a:rPr>
              <a:t>Jassaud-Thorame</a:t>
            </a:r>
            <a:r>
              <a:rPr lang="fr-FR" sz="1200" dirty="0">
                <a:solidFill>
                  <a:srgbClr val="002060"/>
                </a:solidFill>
              </a:rPr>
              <a:t>, âgé de 79 ans et demi ce 23 septembre, ancien Maire de Digne qui lui doit ses délicieuses eaux, Conseiller de Préfecture jusqu'en 1830 et depuis membre du Conseil Général dont il a été 5 fois Président et toujours l'âme et le pivot . Il l'est encore pour 8 ans, toujours comme représentant du canton de </a:t>
            </a:r>
            <a:r>
              <a:rPr lang="fr-FR" sz="1200" dirty="0" err="1">
                <a:solidFill>
                  <a:srgbClr val="002060"/>
                </a:solidFill>
              </a:rPr>
              <a:t>Colmars</a:t>
            </a:r>
            <a:r>
              <a:rPr lang="fr-FR" sz="1200" dirty="0">
                <a:solidFill>
                  <a:srgbClr val="002060"/>
                </a:solidFill>
              </a:rPr>
              <a:t> dont </a:t>
            </a:r>
            <a:r>
              <a:rPr lang="fr-FR" sz="1200" dirty="0" err="1">
                <a:solidFill>
                  <a:srgbClr val="002060"/>
                </a:solidFill>
              </a:rPr>
              <a:t>Thorame</a:t>
            </a:r>
            <a:r>
              <a:rPr lang="fr-FR" sz="1200" dirty="0">
                <a:solidFill>
                  <a:srgbClr val="002060"/>
                </a:solidFill>
              </a:rPr>
              <a:t>-Basse fait partie.</a:t>
            </a:r>
          </a:p>
        </p:txBody>
      </p:sp>
      <p:sp>
        <p:nvSpPr>
          <p:cNvPr id="12" name="ZoneTexte 11"/>
          <p:cNvSpPr txBox="1"/>
          <p:nvPr/>
        </p:nvSpPr>
        <p:spPr>
          <a:xfrm>
            <a:off x="5958375" y="3011086"/>
            <a:ext cx="3792375" cy="430887"/>
          </a:xfrm>
          <a:prstGeom prst="rect">
            <a:avLst/>
          </a:prstGeom>
          <a:noFill/>
        </p:spPr>
        <p:txBody>
          <a:bodyPr wrap="square" rtlCol="0">
            <a:spAutoFit/>
          </a:bodyPr>
          <a:lstStyle/>
          <a:p>
            <a:pPr algn="ctr"/>
            <a:r>
              <a:rPr lang="fr-FR" sz="1100" dirty="0" smtClean="0"/>
              <a:t>Hôtel Saint-Martin, aujourd’hui Café de la Vallée,</a:t>
            </a:r>
          </a:p>
          <a:p>
            <a:pPr algn="ctr"/>
            <a:r>
              <a:rPr lang="fr-FR" sz="1100" dirty="0" smtClean="0"/>
              <a:t> </a:t>
            </a:r>
            <a:r>
              <a:rPr lang="fr-FR" sz="1100" dirty="0" err="1" smtClean="0"/>
              <a:t>Thorame</a:t>
            </a:r>
            <a:r>
              <a:rPr lang="fr-FR" sz="1100" dirty="0" smtClean="0"/>
              <a:t>-Basse - 1960.</a:t>
            </a:r>
            <a:endParaRPr lang="fr-FR" sz="1100" dirty="0"/>
          </a:p>
        </p:txBody>
      </p:sp>
    </p:spTree>
    <p:extLst>
      <p:ext uri="{BB962C8B-B14F-4D97-AF65-F5344CB8AC3E}">
        <p14:creationId xmlns:p14="http://schemas.microsoft.com/office/powerpoint/2010/main" val="2249261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1376" y="191496"/>
            <a:ext cx="2535119" cy="3340548"/>
          </a:xfrm>
          <a:prstGeom prst="rect">
            <a:avLst/>
          </a:prstGeom>
        </p:spPr>
      </p:pic>
      <p:sp>
        <p:nvSpPr>
          <p:cNvPr id="5" name="Rectangle 4"/>
          <p:cNvSpPr/>
          <p:nvPr/>
        </p:nvSpPr>
        <p:spPr>
          <a:xfrm>
            <a:off x="656244" y="3937536"/>
            <a:ext cx="8640000" cy="1141723"/>
          </a:xfrm>
          <a:prstGeom prst="rect">
            <a:avLst/>
          </a:prstGeom>
          <a:solidFill>
            <a:schemeClr val="bg1"/>
          </a:solidFill>
        </p:spPr>
        <p:txBody>
          <a:bodyPr wrap="square">
            <a:spAutoFit/>
          </a:bodyPr>
          <a:lstStyle/>
          <a:p>
            <a:pPr>
              <a:lnSpc>
                <a:spcPct val="115000"/>
              </a:lnSpc>
              <a:spcAft>
                <a:spcPts val="100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Je fais des vœux pour que bien longtemps encore Saint Martin , auquel, à défaut du château qui tombe en ruine tous les jours, se rattachent pour nous mille souvenirs précieux de la famille, reste la propriété des descendants de cette noble et sainte race dont le nom est resté si pur tant de siècles et à travers mille orages, tant dans la branche aînée qui possédait le château de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Thorame</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et les terres adjacentes que dans la branche de cette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Noblée</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à Paris depuis le XVI siècle et dont le dernier représentant, le Baron Auguste de </a:t>
            </a:r>
            <a:r>
              <a:rPr lang="fr-FR" sz="1200" dirty="0" err="1"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Jassaud</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ex maréchal de camp dans les gardes du corps du malheureux Roi Charles X , est garçon et âgé de 64 ans</a:t>
            </a:r>
            <a:r>
              <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endParaRPr lang="fr-FR" sz="1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656244" y="191496"/>
            <a:ext cx="6257302" cy="3521862"/>
          </a:xfrm>
          <a:prstGeom prst="rect">
            <a:avLst/>
          </a:prstGeom>
          <a:solidFill>
            <a:schemeClr val="bg1"/>
          </a:solidFill>
        </p:spPr>
        <p:txBody>
          <a:bodyPr wrap="square">
            <a:spAutoFit/>
          </a:bodyPr>
          <a:lstStyle/>
          <a:p>
            <a:pPr lvl="0" algn="just">
              <a:lnSpc>
                <a:spcPct val="115000"/>
              </a:lnSpc>
              <a:spcAft>
                <a:spcPts val="1000"/>
              </a:spcAft>
            </a:pP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En restaurant cette partie de la maison, je me suis fait un religieux devoir ( par respect pour le souvenir de son avant-dernier propriétaire, Messire Pierre Jacques de </a:t>
            </a:r>
            <a:r>
              <a:rPr lang="fr-FR" sz="12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Jassaud</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chevalier de </a:t>
            </a:r>
            <a:r>
              <a:rPr lang="fr-FR" sz="12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Thorame</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Lieutenant des Maréchaux de France, mon arrière grand oncle, y a décédé aveugle fin 1790 au moment où , déjà la 1er révolution - ou pour être plus exact - au moment où la révolution qui dure encore et finira Dieu sait quand, commençait déjà à échauffer les têtes dans nos montagnes) de conserver quelques objets qui furent à son ( ? ), tels que le porte-voix par lequel il communiquait les ordres à la cuisine qui était la première pièce du rez-de-chaussée , à midi, et les deux ganses en fer fixées dans le mur entre la cheminée et le dit porte-voix et auxquelles tenait un cordon qui servait à diriger ses pas</a:t>
            </a:r>
            <a:r>
              <a:rPr lang="fr-FR" sz="1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p>
          <a:p>
            <a:pPr lvl="0" algn="just">
              <a:lnSpc>
                <a:spcPct val="115000"/>
              </a:lnSpc>
              <a:spcAft>
                <a:spcPts val="1000"/>
              </a:spcAft>
            </a:pPr>
            <a:r>
              <a:rPr lang="fr-FR" sz="1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J'ai conservé aussi avec grande attention et grand respect, découvert par le moyen d'un pan de tenture non collée sur la muraille et mobile, un endroit du mur, près de la cheminée et au-dessus des dites ganses où mon oncle Bienvenu-Bien-Aimé et second père avait écrit son âge et les époques de ses derniers voyages à </a:t>
            </a:r>
            <a:r>
              <a:rPr lang="fr-FR" sz="12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Thorame</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endParaRPr lang="fr-FR" sz="1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r>
              <a:rPr lang="fr-FR" sz="1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S'il </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y revient encore, ce que j'espère de la bonté de la Providence, je le prierai de continuer ses notes.</a:t>
            </a:r>
          </a:p>
        </p:txBody>
      </p:sp>
      <p:sp>
        <p:nvSpPr>
          <p:cNvPr id="7" name="ZoneTexte 6"/>
          <p:cNvSpPr txBox="1"/>
          <p:nvPr/>
        </p:nvSpPr>
        <p:spPr>
          <a:xfrm>
            <a:off x="7161376" y="3513303"/>
            <a:ext cx="2546646" cy="400110"/>
          </a:xfrm>
          <a:prstGeom prst="rect">
            <a:avLst/>
          </a:prstGeom>
          <a:noFill/>
        </p:spPr>
        <p:txBody>
          <a:bodyPr wrap="square" rtlCol="0">
            <a:spAutoFit/>
          </a:bodyPr>
          <a:lstStyle/>
          <a:p>
            <a:pPr algn="ctr"/>
            <a:r>
              <a:rPr lang="fr-FR" sz="1000" dirty="0" smtClean="0"/>
              <a:t>Tombe de Pierre-Jacques De </a:t>
            </a:r>
            <a:r>
              <a:rPr lang="fr-FR" sz="1000" dirty="0" err="1" smtClean="0"/>
              <a:t>Jassaud</a:t>
            </a:r>
            <a:r>
              <a:rPr lang="fr-FR" sz="1000" dirty="0" smtClean="0"/>
              <a:t>. Cimetière </a:t>
            </a:r>
            <a:r>
              <a:rPr lang="fr-FR" sz="1000" dirty="0" err="1" smtClean="0"/>
              <a:t>Thorame</a:t>
            </a:r>
            <a:r>
              <a:rPr lang="fr-FR" sz="1000" dirty="0" smtClean="0"/>
              <a:t>-Basse</a:t>
            </a:r>
            <a:endParaRPr lang="fr-FR" sz="1000" dirty="0"/>
          </a:p>
        </p:txBody>
      </p:sp>
      <p:sp>
        <p:nvSpPr>
          <p:cNvPr id="2" name="ZoneTexte 1"/>
          <p:cNvSpPr txBox="1"/>
          <p:nvPr/>
        </p:nvSpPr>
        <p:spPr>
          <a:xfrm>
            <a:off x="656244" y="5212935"/>
            <a:ext cx="8718492" cy="646331"/>
          </a:xfrm>
          <a:prstGeom prst="rect">
            <a:avLst/>
          </a:prstGeom>
          <a:solidFill>
            <a:schemeClr val="bg1"/>
          </a:solidFill>
        </p:spPr>
        <p:txBody>
          <a:bodyPr wrap="square" rtlCol="0">
            <a:spAutoFit/>
          </a:bodyPr>
          <a:lstStyle/>
          <a:p>
            <a:pPr lvl="0" algn="just"/>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Qui que ce soit qui lise cet écrit, je le prie de prier Dieu pour le repos de mon âme. C’est tout ce que je puis demander à la prospérité.</a:t>
            </a:r>
          </a:p>
          <a:p>
            <a:pPr lvl="0" algn="just"/>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Si c’est un de mes descendants directs ou indirects, je lui recommande à lui et à tous les nôtres d’être toujours de bons citoyens et de bons catholiques pratiquants. A Dieu</a:t>
            </a:r>
            <a:r>
              <a:rPr lang="fr-FR" sz="1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656244" y="5992942"/>
            <a:ext cx="8640000" cy="461665"/>
          </a:xfrm>
          <a:prstGeom prst="rect">
            <a:avLst/>
          </a:prstGeom>
          <a:solidFill>
            <a:schemeClr val="bg1"/>
          </a:solidFill>
        </p:spPr>
        <p:txBody>
          <a:bodyPr wrap="square" rtlCol="0">
            <a:spAutoFit/>
          </a:bodyPr>
          <a:lstStyle/>
          <a:p>
            <a:pPr lvl="0" algn="just"/>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Puissions-nous rencontrer, nous reconnaître et nous embrasser tous éternellement heureux dans le sein de Dieu infiniment Bon et miséricordieux, notre dernière fin à tous, comme il est notre premier principe</a:t>
            </a:r>
            <a:r>
              <a:rPr lang="fr-FR" sz="120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fr-FR" sz="120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 </a:t>
            </a:r>
            <a:r>
              <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Dieu</a:t>
            </a:r>
            <a:endParaRPr lang="fr-FR"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695191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2109</TotalTime>
  <Words>612</Words>
  <Application>Microsoft Office PowerPoint</Application>
  <PresentationFormat>Format A4 (210 x 297 mm)</PresentationFormat>
  <Paragraphs>17</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Thème Office</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15</cp:revision>
  <dcterms:created xsi:type="dcterms:W3CDTF">2024-03-21T17:14:54Z</dcterms:created>
  <dcterms:modified xsi:type="dcterms:W3CDTF">2024-03-24T20:02:45Z</dcterms:modified>
</cp:coreProperties>
</file>